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Playfair Display ExtraBold" panose="020B0604020202020204" charset="0"/>
      <p:bold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gpHkItPkZW3Go+qaZSv9k1tDAy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, Sumit" userId="5bfdb72b-a572-4577-ab55-70d3c28ab583" providerId="ADAL" clId="{18C5CE2F-2B80-4D60-896C-DFF93ABE3F8E}"/>
    <pc:docChg chg="modSld">
      <pc:chgData name="Shah, Sumit" userId="5bfdb72b-a572-4577-ab55-70d3c28ab583" providerId="ADAL" clId="{18C5CE2F-2B80-4D60-896C-DFF93ABE3F8E}" dt="2024-01-08T08:42:25.474" v="0" actId="1038"/>
      <pc:docMkLst>
        <pc:docMk/>
      </pc:docMkLst>
      <pc:sldChg chg="modSp mod">
        <pc:chgData name="Shah, Sumit" userId="5bfdb72b-a572-4577-ab55-70d3c28ab583" providerId="ADAL" clId="{18C5CE2F-2B80-4D60-896C-DFF93ABE3F8E}" dt="2024-01-08T08:42:25.474" v="0" actId="1038"/>
        <pc:sldMkLst>
          <pc:docMk/>
          <pc:sldMk cId="0" sldId="280"/>
        </pc:sldMkLst>
        <pc:picChg chg="mod">
          <ac:chgData name="Shah, Sumit" userId="5bfdb72b-a572-4577-ab55-70d3c28ab583" providerId="ADAL" clId="{18C5CE2F-2B80-4D60-896C-DFF93ABE3F8E}" dt="2024-01-08T08:42:25.474" v="0" actId="1038"/>
          <ac:picMkLst>
            <pc:docMk/>
            <pc:sldMk cId="0" sldId="280"/>
            <ac:picMk id="30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272dd9f12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2a272dd9f1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272dd9f12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g2a272dd9f1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5b09669e7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g295b09669e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5b09669e7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95b09669e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272dd9f12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a272dd9f1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5b09669e7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295b09669e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5b09669e7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95b09669e7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3c16ac2c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a3c16ac2c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5b09669e7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295b09669e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3c16ac2cc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g2a3c16ac2cc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3c0baab6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3c0baab68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a3c0baab6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3c16ac2cc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2a3c16ac2cc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5a059666b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2a5a059666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5b09669e7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295b09669e7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272dd9f12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g2a272dd9f1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5a05966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2a5a05966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3594db5e8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263594db5e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272dd9f12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2a272dd9f1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5b09669e7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g295b09669e7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5b09669e7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g295b09669e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3594db5e8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g263594db5e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6250" y="-11796713"/>
            <a:ext cx="22134513" cy="124523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3594db5e8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263594db5e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3f6fda0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2a3f6fda0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5b09669e7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295b09669e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272dd9f12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2a272dd9f1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272dd9f12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g2a272dd9f1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3c16ac2cc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" name="Google Shape;391;g2a3c16ac2c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a3c16ac2cc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g2a3c16ac2cc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3594db5e8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g263594db5e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3594db5e8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g263594db5e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3594db5e8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263594db5e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3594db5e8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g263594db5e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95b2afd86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295b2afd864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4" name="Google Shape;444;g295b2afd86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272dd9f1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2a272dd9f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5b09669e7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295b09669e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5b09669e7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295b09669e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272dd9f1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g2a272dd9f1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5b09669e7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295b09669e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3"/>
          <p:cNvSpPr/>
          <p:nvPr/>
        </p:nvSpPr>
        <p:spPr>
          <a:xfrm>
            <a:off x="-4764" y="285750"/>
            <a:ext cx="12193588" cy="6381750"/>
          </a:xfrm>
          <a:custGeom>
            <a:avLst/>
            <a:gdLst/>
            <a:ahLst/>
            <a:cxnLst/>
            <a:rect l="l" t="t" r="r" b="b"/>
            <a:pathLst>
              <a:path w="3839" h="2010" extrusionOk="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D8D8D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73"/>
          <p:cNvSpPr txBox="1"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400"/>
              <a:buFont typeface="Century Gothic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3"/>
          <p:cNvSpPr txBox="1"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979797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73"/>
          <p:cNvPicPr preferRelativeResize="0"/>
          <p:nvPr/>
        </p:nvPicPr>
        <p:blipFill rotWithShape="1">
          <a:blip r:embed="rId2">
            <a:alphaModFix/>
          </a:blip>
          <a:srcRect l="10382" r="10979" b="21025"/>
          <a:stretch/>
        </p:blipFill>
        <p:spPr>
          <a:xfrm>
            <a:off x="9297234" y="-498145"/>
            <a:ext cx="2894767" cy="1717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2"/>
          <p:cNvSpPr txBox="1"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2"/>
          <p:cNvSpPr txBox="1">
            <a:spLocks noGrp="1"/>
          </p:cNvSpPr>
          <p:nvPr>
            <p:ph type="body" idx="1"/>
          </p:nvPr>
        </p:nvSpPr>
        <p:spPr>
          <a:xfrm rot="5400000">
            <a:off x="3924302" y="-877571"/>
            <a:ext cx="4343400" cy="975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2"/>
          <p:cNvSpPr txBox="1">
            <a:spLocks noGrp="1"/>
          </p:cNvSpPr>
          <p:nvPr>
            <p:ph type="dt" idx="10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2"/>
          <p:cNvSpPr txBox="1">
            <a:spLocks noGrp="1"/>
          </p:cNvSpPr>
          <p:nvPr>
            <p:ph type="ftr" idx="11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2"/>
          <p:cNvSpPr txBox="1">
            <a:spLocks noGrp="1"/>
          </p:cNvSpPr>
          <p:nvPr>
            <p:ph type="sldNum" idx="12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3"/>
          <p:cNvSpPr txBox="1">
            <a:spLocks noGrp="1"/>
          </p:cNvSpPr>
          <p:nvPr>
            <p:ph type="title"/>
          </p:nvPr>
        </p:nvSpPr>
        <p:spPr>
          <a:xfrm rot="5400000">
            <a:off x="7163436" y="2361565"/>
            <a:ext cx="5486400" cy="213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3"/>
          <p:cNvSpPr txBox="1">
            <a:spLocks noGrp="1"/>
          </p:cNvSpPr>
          <p:nvPr>
            <p:ph type="body" idx="1"/>
          </p:nvPr>
        </p:nvSpPr>
        <p:spPr>
          <a:xfrm rot="5400000">
            <a:off x="2183765" y="-280035"/>
            <a:ext cx="5486400" cy="7418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83"/>
          <p:cNvSpPr txBox="1">
            <a:spLocks noGrp="1"/>
          </p:cNvSpPr>
          <p:nvPr>
            <p:ph type="dt" idx="10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3"/>
          <p:cNvSpPr txBox="1">
            <a:spLocks noGrp="1"/>
          </p:cNvSpPr>
          <p:nvPr>
            <p:ph type="ftr" idx="11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3"/>
          <p:cNvSpPr txBox="1">
            <a:spLocks noGrp="1"/>
          </p:cNvSpPr>
          <p:nvPr>
            <p:ph type="sldNum" idx="12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4"/>
          <p:cNvSpPr txBox="1"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4"/>
          <p:cNvSpPr txBox="1"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74"/>
          <p:cNvSpPr txBox="1">
            <a:spLocks noGrp="1"/>
          </p:cNvSpPr>
          <p:nvPr>
            <p:ph type="dt" idx="10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4"/>
          <p:cNvSpPr txBox="1">
            <a:spLocks noGrp="1"/>
          </p:cNvSpPr>
          <p:nvPr>
            <p:ph type="ftr" idx="11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4"/>
          <p:cNvSpPr txBox="1">
            <a:spLocks noGrp="1"/>
          </p:cNvSpPr>
          <p:nvPr>
            <p:ph type="sldNum" idx="12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6"/>
          <p:cNvSpPr txBox="1"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6"/>
          <p:cNvSpPr txBox="1">
            <a:spLocks noGrp="1"/>
          </p:cNvSpPr>
          <p:nvPr>
            <p:ph type="body" idx="1"/>
          </p:nvPr>
        </p:nvSpPr>
        <p:spPr>
          <a:xfrm>
            <a:off x="1233600" y="1828800"/>
            <a:ext cx="470996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30" name="Google Shape;30;p76"/>
          <p:cNvSpPr txBox="1">
            <a:spLocks noGrp="1"/>
          </p:cNvSpPr>
          <p:nvPr>
            <p:ph type="body" idx="2"/>
          </p:nvPr>
        </p:nvSpPr>
        <p:spPr>
          <a:xfrm>
            <a:off x="6264110" y="1828800"/>
            <a:ext cx="470996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31" name="Google Shape;31;p76"/>
          <p:cNvSpPr txBox="1">
            <a:spLocks noGrp="1"/>
          </p:cNvSpPr>
          <p:nvPr>
            <p:ph type="dt" idx="10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6"/>
          <p:cNvSpPr txBox="1">
            <a:spLocks noGrp="1"/>
          </p:cNvSpPr>
          <p:nvPr>
            <p:ph type="ftr" idx="11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6"/>
          <p:cNvSpPr txBox="1">
            <a:spLocks noGrp="1"/>
          </p:cNvSpPr>
          <p:nvPr>
            <p:ph type="sldNum" idx="12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5"/>
          <p:cNvSpPr txBox="1"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400"/>
              <a:buFont typeface="Century Gothic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5"/>
          <p:cNvSpPr txBox="1"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97979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97979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7979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79797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5"/>
          <p:cNvSpPr txBox="1">
            <a:spLocks noGrp="1"/>
          </p:cNvSpPr>
          <p:nvPr>
            <p:ph type="dt" idx="10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5"/>
          <p:cNvSpPr txBox="1">
            <a:spLocks noGrp="1"/>
          </p:cNvSpPr>
          <p:nvPr>
            <p:ph type="ftr" idx="11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5"/>
          <p:cNvSpPr txBox="1">
            <a:spLocks noGrp="1"/>
          </p:cNvSpPr>
          <p:nvPr>
            <p:ph type="sldNum" idx="12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7"/>
          <p:cNvSpPr txBox="1"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7"/>
          <p:cNvSpPr txBox="1"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rgbClr val="2A2A2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7"/>
          <p:cNvSpPr txBox="1">
            <a:spLocks noGrp="1"/>
          </p:cNvSpPr>
          <p:nvPr>
            <p:ph type="body" idx="2"/>
          </p:nvPr>
        </p:nvSpPr>
        <p:spPr>
          <a:xfrm>
            <a:off x="1217931" y="2743201"/>
            <a:ext cx="4710387" cy="342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2000"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2pPr>
            <a:lvl3pPr marL="1371600" lvl="2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3pPr>
            <a:lvl4pPr marL="1828800" lvl="3" indent="-29971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4pPr>
            <a:lvl5pPr marL="2286000" lvl="4" indent="-2997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5pPr>
            <a:lvl6pPr marL="2743200" lvl="5" indent="-29972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6pPr>
            <a:lvl7pPr marL="3200400" lvl="6" indent="-29972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7pPr>
            <a:lvl8pPr marL="3657600" lvl="7" indent="-29972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8pPr>
            <a:lvl9pPr marL="4114800" lvl="8" indent="-29972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9pPr>
          </a:lstStyle>
          <a:p>
            <a:endParaRPr/>
          </a:p>
        </p:txBody>
      </p:sp>
      <p:sp>
        <p:nvSpPr>
          <p:cNvPr id="46" name="Google Shape;46;p77"/>
          <p:cNvSpPr txBox="1">
            <a:spLocks noGrp="1"/>
          </p:cNvSpPr>
          <p:nvPr>
            <p:ph type="body" idx="3"/>
          </p:nvPr>
        </p:nvSpPr>
        <p:spPr>
          <a:xfrm>
            <a:off x="6263685" y="1828800"/>
            <a:ext cx="4710387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rgbClr val="2A2A2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7"/>
          <p:cNvSpPr txBox="1">
            <a:spLocks noGrp="1"/>
          </p:cNvSpPr>
          <p:nvPr>
            <p:ph type="body" idx="4"/>
          </p:nvPr>
        </p:nvSpPr>
        <p:spPr>
          <a:xfrm>
            <a:off x="6263685" y="2743201"/>
            <a:ext cx="4710387" cy="342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2000"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2pPr>
            <a:lvl3pPr marL="1371600" lvl="2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3pPr>
            <a:lvl4pPr marL="1828800" lvl="3" indent="-29971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4pPr>
            <a:lvl5pPr marL="2286000" lvl="4" indent="-2997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5pPr>
            <a:lvl6pPr marL="2743200" lvl="5" indent="-29972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6pPr>
            <a:lvl7pPr marL="3200400" lvl="6" indent="-29972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7pPr>
            <a:lvl8pPr marL="3657600" lvl="7" indent="-29972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8pPr>
            <a:lvl9pPr marL="4114800" lvl="8" indent="-29972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9pPr>
          </a:lstStyle>
          <a:p>
            <a:endParaRPr/>
          </a:p>
        </p:txBody>
      </p:sp>
      <p:sp>
        <p:nvSpPr>
          <p:cNvPr id="48" name="Google Shape;48;p77"/>
          <p:cNvSpPr txBox="1">
            <a:spLocks noGrp="1"/>
          </p:cNvSpPr>
          <p:nvPr>
            <p:ph type="dt" idx="10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7"/>
          <p:cNvSpPr txBox="1">
            <a:spLocks noGrp="1"/>
          </p:cNvSpPr>
          <p:nvPr>
            <p:ph type="ftr" idx="11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7"/>
          <p:cNvSpPr txBox="1">
            <a:spLocks noGrp="1"/>
          </p:cNvSpPr>
          <p:nvPr>
            <p:ph type="sldNum" idx="12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Google Shape;51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8"/>
          <p:cNvSpPr txBox="1"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8"/>
          <p:cNvSpPr txBox="1">
            <a:spLocks noGrp="1"/>
          </p:cNvSpPr>
          <p:nvPr>
            <p:ph type="dt" idx="10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8"/>
          <p:cNvSpPr txBox="1">
            <a:spLocks noGrp="1"/>
          </p:cNvSpPr>
          <p:nvPr>
            <p:ph type="ftr" idx="11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8"/>
          <p:cNvSpPr txBox="1">
            <a:spLocks noGrp="1"/>
          </p:cNvSpPr>
          <p:nvPr>
            <p:ph type="sldNum" idx="12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9"/>
          <p:cNvSpPr txBox="1">
            <a:spLocks noGrp="1"/>
          </p:cNvSpPr>
          <p:nvPr>
            <p:ph type="dt" idx="10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9"/>
          <p:cNvSpPr txBox="1">
            <a:spLocks noGrp="1"/>
          </p:cNvSpPr>
          <p:nvPr>
            <p:ph type="ftr" idx="11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9"/>
          <p:cNvSpPr txBox="1">
            <a:spLocks noGrp="1"/>
          </p:cNvSpPr>
          <p:nvPr>
            <p:ph type="sldNum" idx="12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0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745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80"/>
          <p:cNvSpPr txBox="1"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0"/>
          <p:cNvSpPr txBox="1">
            <a:spLocks noGrp="1"/>
          </p:cNvSpPr>
          <p:nvPr>
            <p:ph type="body" idx="1"/>
          </p:nvPr>
        </p:nvSpPr>
        <p:spPr>
          <a:xfrm>
            <a:off x="5867342" y="685800"/>
            <a:ext cx="564026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67" name="Google Shape;67;p80"/>
          <p:cNvSpPr txBox="1">
            <a:spLocks noGrp="1"/>
          </p:cNvSpPr>
          <p:nvPr>
            <p:ph type="body" idx="2"/>
          </p:nvPr>
        </p:nvSpPr>
        <p:spPr>
          <a:xfrm>
            <a:off x="684391" y="4876800"/>
            <a:ext cx="3887212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80"/>
          <p:cNvSpPr txBox="1">
            <a:spLocks noGrp="1"/>
          </p:cNvSpPr>
          <p:nvPr>
            <p:ph type="dt" idx="10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0"/>
          <p:cNvSpPr txBox="1">
            <a:spLocks noGrp="1"/>
          </p:cNvSpPr>
          <p:nvPr>
            <p:ph type="ftr" idx="11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0"/>
          <p:cNvSpPr txBox="1">
            <a:spLocks noGrp="1"/>
          </p:cNvSpPr>
          <p:nvPr>
            <p:ph type="sldNum" idx="12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1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745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81"/>
          <p:cNvSpPr txBox="1"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1"/>
          <p:cNvSpPr>
            <a:spLocks noGrp="1"/>
          </p:cNvSpPr>
          <p:nvPr>
            <p:ph type="pic" idx="2"/>
          </p:nvPr>
        </p:nvSpPr>
        <p:spPr>
          <a:xfrm>
            <a:off x="5867341" y="685800"/>
            <a:ext cx="5640269" cy="5486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" name="Google Shape;76;p81"/>
          <p:cNvSpPr txBox="1">
            <a:spLocks noGrp="1"/>
          </p:cNvSpPr>
          <p:nvPr>
            <p:ph type="body" idx="1"/>
          </p:nvPr>
        </p:nvSpPr>
        <p:spPr>
          <a:xfrm>
            <a:off x="684391" y="4876800"/>
            <a:ext cx="3887212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81"/>
          <p:cNvSpPr txBox="1">
            <a:spLocks noGrp="1"/>
          </p:cNvSpPr>
          <p:nvPr>
            <p:ph type="dt" idx="10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1"/>
          <p:cNvSpPr txBox="1">
            <a:spLocks noGrp="1"/>
          </p:cNvSpPr>
          <p:nvPr>
            <p:ph type="ftr" idx="11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1"/>
          <p:cNvSpPr txBox="1">
            <a:spLocks noGrp="1"/>
          </p:cNvSpPr>
          <p:nvPr>
            <p:ph type="sldNum" idx="12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">
              <a:srgbClr val="F2F2F2"/>
            </a:gs>
            <a:gs pos="28000">
              <a:schemeClr val="lt1"/>
            </a:gs>
            <a:gs pos="48000">
              <a:schemeClr val="lt1"/>
            </a:gs>
            <a:gs pos="100000">
              <a:srgbClr val="D8D8D8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2"/>
          <p:cNvSpPr txBox="1"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9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98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98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98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98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72"/>
          <p:cNvSpPr txBox="1">
            <a:spLocks noGrp="1"/>
          </p:cNvSpPr>
          <p:nvPr>
            <p:ph type="dt" idx="10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72"/>
          <p:cNvSpPr txBox="1">
            <a:spLocks noGrp="1"/>
          </p:cNvSpPr>
          <p:nvPr>
            <p:ph type="ftr" idx="11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72"/>
          <p:cNvSpPr txBox="1">
            <a:spLocks noGrp="1"/>
          </p:cNvSpPr>
          <p:nvPr>
            <p:ph type="sldNum" idx="12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>
            <a:spLocks noGrp="1"/>
          </p:cNvSpPr>
          <p:nvPr>
            <p:ph type="ctrTitle"/>
          </p:nvPr>
        </p:nvSpPr>
        <p:spPr>
          <a:xfrm>
            <a:off x="1587125" y="2855925"/>
            <a:ext cx="10363200" cy="2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</a:pPr>
            <a:r>
              <a:rPr lang="en-US" sz="4000" b="1"/>
              <a:t>Object Oriented Programming and Design</a:t>
            </a:r>
            <a:br>
              <a:rPr lang="en-US" sz="4000" b="1"/>
            </a:br>
            <a:r>
              <a:rPr lang="en-US" sz="4000" b="1"/>
              <a:t>		</a:t>
            </a:r>
            <a:r>
              <a:rPr lang="en-US" sz="2800" b="1"/>
              <a:t>WEEK 4 – Class and Objects in Java</a:t>
            </a:r>
            <a:endParaRPr sz="2800"/>
          </a:p>
        </p:txBody>
      </p:sp>
      <p:pic>
        <p:nvPicPr>
          <p:cNvPr id="100" name="Google Shape;100;p1" descr="WLV_LOGO_09_CMY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9640" y="6234803"/>
            <a:ext cx="2310676" cy="48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 descr="Image result for jav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12761"/>
            <a:ext cx="2543176" cy="254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272dd9f12_0_55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g2a272dd9f12_0_55"/>
          <p:cNvSpPr txBox="1"/>
          <p:nvPr/>
        </p:nvSpPr>
        <p:spPr>
          <a:xfrm>
            <a:off x="3033875" y="473350"/>
            <a:ext cx="8655300" cy="5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Declaring Objects</a:t>
            </a:r>
            <a:r>
              <a:rPr lang="en-US" sz="3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(Instantiating a class)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an object of a class is created, the class is said to be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instantiated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All the instances share the attributes and the behavior of the class. A single class may have any number of instances.</a:t>
            </a: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3" name="Google Shape;173;g2a272dd9f12_0_55"/>
          <p:cNvPicPr preferRelativeResize="0"/>
          <p:nvPr/>
        </p:nvPicPr>
        <p:blipFill rotWithShape="1">
          <a:blip r:embed="rId3">
            <a:alphaModFix/>
          </a:blip>
          <a:srcRect l="7176" t="10948" r="6883" b="10956"/>
          <a:stretch/>
        </p:blipFill>
        <p:spPr>
          <a:xfrm>
            <a:off x="3709450" y="3429000"/>
            <a:ext cx="7304150" cy="28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a272dd9f12_0_55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1.5. Declaring Java Object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272dd9f12_0_69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g2a272dd9f12_0_69"/>
          <p:cNvSpPr txBox="1"/>
          <p:nvPr/>
        </p:nvSpPr>
        <p:spPr>
          <a:xfrm>
            <a:off x="3038725" y="224325"/>
            <a:ext cx="498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91919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Instantiating a class</a:t>
            </a:r>
            <a:endParaRPr sz="3000">
              <a:solidFill>
                <a:srgbClr val="191919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81" name="Google Shape;181;g2a272dd9f12_0_69"/>
          <p:cNvSpPr/>
          <p:nvPr/>
        </p:nvSpPr>
        <p:spPr>
          <a:xfrm>
            <a:off x="3404100" y="1584150"/>
            <a:ext cx="8437200" cy="4282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rgbClr val="000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class </a:t>
            </a:r>
            <a:r>
              <a:rPr lang="en-US" sz="2000" i="1" u="none" strike="noStrike" cap="non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MotorBike </a:t>
            </a:r>
            <a: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endParaRPr sz="1800" i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US" sz="2000" i="1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 speed;</a:t>
            </a:r>
            <a:r>
              <a:rPr lang="en-US" sz="2000" i="1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-US" sz="2000" b="1" i="1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//(data/state/fields)</a:t>
            </a:r>
            <a:endParaRPr sz="1800" b="1" i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u="none" strike="noStrike" cap="non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US" sz="2000" i="1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speed(){         </a:t>
            </a:r>
            <a:r>
              <a:rPr lang="en-US" sz="2000" b="1" i="1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//(behaviour/method)</a:t>
            </a:r>
            <a:endParaRPr sz="2000" b="1" i="1" u="none" strike="noStrike" cap="none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u="none" strike="noStrike" cap="non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-US" sz="2000" i="1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System.out.print(“Bike Running at 100km/s”);</a:t>
            </a:r>
            <a:endParaRPr sz="2000" i="1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}</a:t>
            </a:r>
            <a:b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n-US" sz="2000" b="1" i="1" u="none" strike="noStrike" cap="none">
                <a:solidFill>
                  <a:srgbClr val="000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static void </a:t>
            </a:r>
            <a: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main(String[] args) {</a:t>
            </a:r>
            <a:b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b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MotorBike ducati= </a:t>
            </a:r>
            <a:r>
              <a:rPr lang="en-US" sz="2000" b="1" i="1" u="none" strike="noStrike" cap="none">
                <a:solidFill>
                  <a:srgbClr val="000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</a:t>
            </a:r>
            <a: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MotorBike(); //Object of MotorBike Class</a:t>
            </a:r>
            <a:b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MotorBike honda = </a:t>
            </a:r>
            <a:r>
              <a:rPr lang="en-US" sz="2000" b="1" i="1" u="none" strike="noStrike" cap="none">
                <a:solidFill>
                  <a:srgbClr val="000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</a:t>
            </a:r>
            <a: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MotorBike(); //Object of MotorBike Class</a:t>
            </a:r>
            <a:b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b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b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2000" i="1" u="none" strike="noStrike" cap="none">
              <a:solidFill>
                <a:srgbClr val="19191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g2a272dd9f12_0_69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1.5. Declaring Java Object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5b09669e7_0_14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g295b09669e7_0_140"/>
          <p:cNvSpPr txBox="1"/>
          <p:nvPr/>
        </p:nvSpPr>
        <p:spPr>
          <a:xfrm>
            <a:off x="3033875" y="473350"/>
            <a:ext cx="8655300" cy="5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Differences between class and object</a:t>
            </a:r>
            <a:endParaRPr sz="21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9" name="Google Shape;189;g295b09669e7_0_140"/>
          <p:cNvPicPr preferRelativeResize="0"/>
          <p:nvPr/>
        </p:nvPicPr>
        <p:blipFill rotWithShape="1">
          <a:blip r:embed="rId3">
            <a:alphaModFix/>
          </a:blip>
          <a:srcRect l="435" t="1463" r="641" b="945"/>
          <a:stretch/>
        </p:blipFill>
        <p:spPr>
          <a:xfrm>
            <a:off x="3348400" y="1456850"/>
            <a:ext cx="8239750" cy="526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95b09669e7_0_140"/>
          <p:cNvSpPr txBox="1"/>
          <p:nvPr/>
        </p:nvSpPr>
        <p:spPr>
          <a:xfrm>
            <a:off x="156500" y="2902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1.6. Class Vs Object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5b09669e7_0_158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g295b09669e7_0_158"/>
          <p:cNvSpPr txBox="1"/>
          <p:nvPr/>
        </p:nvSpPr>
        <p:spPr>
          <a:xfrm>
            <a:off x="3033875" y="917950"/>
            <a:ext cx="8655300" cy="54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method is a block of code or collection of statements 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 a set of code grouped together to perform a certain task or operation.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is used to achieve the reusability of code.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Declaration</a:t>
            </a:r>
            <a:endParaRPr sz="22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method declaration provides information about </a:t>
            </a:r>
            <a:r>
              <a:rPr lang="en-US" sz="19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</a:t>
            </a: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attributes</a:t>
            </a: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such as </a:t>
            </a:r>
            <a:r>
              <a:rPr lang="en-US" sz="19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visibility</a:t>
            </a: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9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return-type</a:t>
            </a: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9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and </a:t>
            </a:r>
            <a:r>
              <a:rPr lang="en-US" sz="19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arguments</a:t>
            </a: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It has six components that are known as method header, as we have shown in the following figure.</a:t>
            </a: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g295b09669e7_0_158"/>
          <p:cNvSpPr txBox="1"/>
          <p:nvPr/>
        </p:nvSpPr>
        <p:spPr>
          <a:xfrm>
            <a:off x="3046625" y="203950"/>
            <a:ext cx="28293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Methods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g295b09669e7_0_158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9" name="Google Shape;199;g295b09669e7_0_158"/>
          <p:cNvPicPr preferRelativeResize="0"/>
          <p:nvPr/>
        </p:nvPicPr>
        <p:blipFill rotWithShape="1">
          <a:blip r:embed="rId3">
            <a:alphaModFix/>
          </a:blip>
          <a:srcRect l="3121" t="11808" r="3419"/>
          <a:stretch/>
        </p:blipFill>
        <p:spPr>
          <a:xfrm>
            <a:off x="4210475" y="4030150"/>
            <a:ext cx="6474976" cy="28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95b09669e7_0_158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272dd9f12_0_8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g2a272dd9f12_0_80"/>
          <p:cNvSpPr txBox="1"/>
          <p:nvPr/>
        </p:nvSpPr>
        <p:spPr>
          <a:xfrm>
            <a:off x="3046625" y="1451700"/>
            <a:ext cx="8655300" cy="54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Signature: 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 method has a method 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signature. It is a part of the method declaration. It includes the method name and parameter list.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 Specifier: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Access specifier or modifier is the access type of the method. It specifies the visibility of the method. 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Return Type: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Return type is a data type that the method returns. It may have a primitive data type, object, collection, void, etc. If the method does not return anything, we use void keyword.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g2a272dd9f12_0_80"/>
          <p:cNvSpPr txBox="1"/>
          <p:nvPr/>
        </p:nvSpPr>
        <p:spPr>
          <a:xfrm>
            <a:off x="3046625" y="365375"/>
            <a:ext cx="30477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Declaration</a:t>
            </a:r>
            <a:endParaRPr sz="22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g2a272dd9f12_0_80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g2a272dd9f12_0_80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5b09669e7_0_174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g295b09669e7_0_174"/>
          <p:cNvSpPr txBox="1"/>
          <p:nvPr/>
        </p:nvSpPr>
        <p:spPr>
          <a:xfrm>
            <a:off x="3046625" y="1047100"/>
            <a:ext cx="8655300" cy="54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Name: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It is a unique name that is used to define the name of a method. It must be corresponding to the functionality of the method.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 List: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It is the list of parameters separated by a comma and enclosed in the pair of parentheses. It contains the data type and variable name. 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Body: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It is a part of the method declaration. It contains all the actions to be performed. It is enclosed within the pair of curly braces.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g295b09669e7_0_174"/>
          <p:cNvSpPr txBox="1"/>
          <p:nvPr/>
        </p:nvSpPr>
        <p:spPr>
          <a:xfrm>
            <a:off x="3046625" y="365375"/>
            <a:ext cx="30477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Declaration</a:t>
            </a:r>
            <a:endParaRPr sz="22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g295b09669e7_0_174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Google Shape;218;g295b09669e7_0_174"/>
          <p:cNvSpPr txBox="1"/>
          <p:nvPr/>
        </p:nvSpPr>
        <p:spPr>
          <a:xfrm>
            <a:off x="156500" y="2902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5b09669e7_0_184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295b09669e7_0_184"/>
          <p:cNvSpPr txBox="1"/>
          <p:nvPr/>
        </p:nvSpPr>
        <p:spPr>
          <a:xfrm>
            <a:off x="3046625" y="1313950"/>
            <a:ext cx="8655300" cy="54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two types of methods in Java:</a:t>
            </a: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Predefined method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User-defined method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Predefined Method</a:t>
            </a:r>
            <a:endParaRPr sz="2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Predefined methods are the method that is already defined in the Java class libraries. 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is also known as the standard </a:t>
            </a: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library method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</a:t>
            </a: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built-in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method. We can directly use these methods just by calling them in the program at any point. 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predefined methods are length(), equals(), compareTo(), sqrt(), etc. 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g295b09669e7_0_184"/>
          <p:cNvSpPr txBox="1"/>
          <p:nvPr/>
        </p:nvSpPr>
        <p:spPr>
          <a:xfrm>
            <a:off x="3046625" y="365375"/>
            <a:ext cx="30477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Types of Methods</a:t>
            </a:r>
            <a:endParaRPr sz="24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g295b09669e7_0_184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g295b09669e7_0_184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2.2. Types of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2.2.1 Predefined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3c16ac2cc_1_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2a3c16ac2cc_1_0"/>
          <p:cNvSpPr txBox="1"/>
          <p:nvPr/>
        </p:nvSpPr>
        <p:spPr>
          <a:xfrm>
            <a:off x="3142325" y="1951925"/>
            <a:ext cx="8655300" cy="54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User-defined Method</a:t>
            </a:r>
            <a:endParaRPr sz="23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method written by the user or programmer is known as a user-defined method. These methods are modified according to the requirement.</a:t>
            </a:r>
            <a:endParaRPr sz="2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g2a3c16ac2cc_1_0"/>
          <p:cNvSpPr txBox="1"/>
          <p:nvPr/>
        </p:nvSpPr>
        <p:spPr>
          <a:xfrm>
            <a:off x="3046625" y="365375"/>
            <a:ext cx="30477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Types of Methods</a:t>
            </a:r>
            <a:endParaRPr sz="24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g2a3c16ac2cc_1_0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g2a3c16ac2cc_1_0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2.2.2 User-defined methods 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5b09669e7_0_194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g295b09669e7_0_194"/>
          <p:cNvSpPr txBox="1"/>
          <p:nvPr/>
        </p:nvSpPr>
        <p:spPr>
          <a:xfrm>
            <a:off x="3103650" y="1326700"/>
            <a:ext cx="8662500" cy="55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two ways to create a method in Java: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AutoNum type="arabicPeriod"/>
            </a:pPr>
            <a:r>
              <a:rPr lang="en-US" sz="24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Instance Method: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 the instance data using the object name.Declared inside a class</a:t>
            </a: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entury Gothic"/>
                <a:ea typeface="Century Gothic"/>
                <a:cs typeface="Century Gothic"/>
                <a:sym typeface="Century Gothic"/>
              </a:rPr>
              <a:t>2.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 Method: </a:t>
            </a:r>
            <a:endParaRPr sz="24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 the static data using class name. Declared inside class with static keyword.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g295b09669e7_0_194"/>
          <p:cNvSpPr txBox="1"/>
          <p:nvPr/>
        </p:nvSpPr>
        <p:spPr>
          <a:xfrm>
            <a:off x="3046625" y="365375"/>
            <a:ext cx="44712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Ways to create methods</a:t>
            </a:r>
            <a:endParaRPr sz="27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g295b09669e7_0_194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g295b09669e7_0_194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3c16ac2cc_1_29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g2a3c16ac2cc_1_29"/>
          <p:cNvSpPr txBox="1"/>
          <p:nvPr/>
        </p:nvSpPr>
        <p:spPr>
          <a:xfrm>
            <a:off x="2978600" y="531225"/>
            <a:ext cx="8662500" cy="6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30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Instance method</a:t>
            </a:r>
            <a:endParaRPr sz="30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entury Gothic"/>
              <a:buChar char="●"/>
            </a:pPr>
            <a:r>
              <a:rPr lang="en-US" sz="2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Instance methods is related to an object rather than a class.</a:t>
            </a: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entury Gothic"/>
              <a:buChar char="●"/>
            </a:pPr>
            <a:r>
              <a:rPr lang="en-US" sz="2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override an instance method as they are resolved using dynamic binding during run time.</a:t>
            </a: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entury Gothic"/>
              <a:buChar char="●"/>
            </a:pPr>
            <a:r>
              <a:rPr lang="en-US" sz="2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instance methods are stored in a single memory location.</a:t>
            </a: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2a3c16ac2cc_1_29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2a3c16ac2cc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763" y="3562300"/>
            <a:ext cx="5454176" cy="29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a3c16ac2cc_1_29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2.3.1 Instance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3c0baab68_0_39"/>
          <p:cNvSpPr txBox="1"/>
          <p:nvPr/>
        </p:nvSpPr>
        <p:spPr>
          <a:xfrm>
            <a:off x="1889850" y="822175"/>
            <a:ext cx="66438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Revision Topic</a:t>
            </a:r>
            <a:endParaRPr sz="5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g2a3c0baab68_0_39"/>
          <p:cNvSpPr txBox="1"/>
          <p:nvPr/>
        </p:nvSpPr>
        <p:spPr>
          <a:xfrm>
            <a:off x="2404200" y="2022325"/>
            <a:ext cx="58866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Loop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loop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 loop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while loop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each loop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Array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1D Array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Multi-Dimensional Array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3c16ac2cc_1_43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g2a3c16ac2cc_1_43"/>
          <p:cNvSpPr txBox="1"/>
          <p:nvPr/>
        </p:nvSpPr>
        <p:spPr>
          <a:xfrm>
            <a:off x="2914550" y="325000"/>
            <a:ext cx="8662500" cy="6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30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 method</a:t>
            </a:r>
            <a:endParaRPr sz="30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30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 methods are designed in such a way that they can be shared among all objects created using the same class.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cannot override static methods as they are resolved using the static binding by the compiler during compile time.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Google Shape;261;g2a3c16ac2cc_1_43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2" name="Google Shape;262;g2a3c16ac2cc_1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0" y="3318838"/>
            <a:ext cx="4966600" cy="29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a3c16ac2cc_1_43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2.3. Ways to create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5a059666b_0_8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2a5a059666b_0_8"/>
          <p:cNvSpPr txBox="1"/>
          <p:nvPr/>
        </p:nvSpPr>
        <p:spPr>
          <a:xfrm>
            <a:off x="2914550" y="248800"/>
            <a:ext cx="86625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9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Instance method vs Static method</a:t>
            </a:r>
            <a:endParaRPr sz="29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g2a5a059666b_0_8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1" name="Google Shape;271;g2a5a059666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76" y="1505750"/>
            <a:ext cx="7319001" cy="51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a5a059666b_0_8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2.3. Ways to create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2.3.3 Static vs instance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5b09669e7_0_211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8" name="Google Shape;278;g295b09669e7_0_211"/>
          <p:cNvSpPr txBox="1"/>
          <p:nvPr/>
        </p:nvSpPr>
        <p:spPr>
          <a:xfrm>
            <a:off x="2947525" y="490150"/>
            <a:ext cx="8662500" cy="6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Rules to name method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83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 defining a method, remember that the method name must be a verb and start with a lowercase letter.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83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the method name has more than two words, the first name must be a verb followed by an adjective or noun.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83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multi-word method name, the first letter of each word must be in uppercase except the first word. For example, findSum, computeMax, setX, and getX.</a:t>
            </a:r>
            <a:endParaRPr sz="2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g295b09669e7_0_211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g295b09669e7_0_211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2.4. Rule to name methods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272dd9f12_0_97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g2a272dd9f12_0_97"/>
          <p:cNvSpPr txBox="1"/>
          <p:nvPr/>
        </p:nvSpPr>
        <p:spPr>
          <a:xfrm>
            <a:off x="2947525" y="490150"/>
            <a:ext cx="8662500" cy="6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>
                <a:latin typeface="Century Gothic"/>
                <a:ea typeface="Century Gothic"/>
                <a:cs typeface="Century Gothic"/>
                <a:sym typeface="Century Gothic"/>
              </a:rPr>
              <a:t>Method Calling</a:t>
            </a:r>
            <a:endParaRPr sz="24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The method needs to be called for use its functionality. There can be three situations when a method is called: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A method returns to the code that invoked it when: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●"/>
            </a:pPr>
            <a:r>
              <a:rPr lang="en-US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completes all the statements in the method</a:t>
            </a:r>
            <a:endParaRPr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●"/>
            </a:pPr>
            <a:r>
              <a:rPr lang="en-US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reaches a return statement</a:t>
            </a:r>
            <a:endParaRPr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●"/>
            </a:pPr>
            <a:r>
              <a:rPr lang="en-US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Throws an exception</a:t>
            </a:r>
            <a:endParaRPr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g2a272dd9f12_0_97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g2a272dd9f12_0_97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2.5. Methods Calling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5a059666b_0_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g2a5a059666b_0_0"/>
          <p:cNvSpPr txBox="1"/>
          <p:nvPr/>
        </p:nvSpPr>
        <p:spPr>
          <a:xfrm>
            <a:off x="2947525" y="490150"/>
            <a:ext cx="8662500" cy="6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>
                <a:latin typeface="Century Gothic"/>
                <a:ea typeface="Century Gothic"/>
                <a:cs typeface="Century Gothic"/>
                <a:sym typeface="Century Gothic"/>
              </a:rPr>
              <a:t>Variables in Java</a:t>
            </a:r>
            <a:endParaRPr sz="24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Class variables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Class variables also known as static variables are declared with the static keyword in a class, but outside a method, constructor or a block.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Instance variables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Instance variables are declared in a class, but outside a method. When space is allocated for an object in the heap, a slot for each instance variable value is created.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g2a5a059666b_0_0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g2a5a059666b_0_0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3594db5e8_0_78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g263594db5e8_0_78"/>
          <p:cNvSpPr txBox="1"/>
          <p:nvPr/>
        </p:nvSpPr>
        <p:spPr>
          <a:xfrm>
            <a:off x="3046625" y="365375"/>
            <a:ext cx="52575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b="1">
                <a:latin typeface="Century Gothic"/>
                <a:ea typeface="Century Gothic"/>
                <a:cs typeface="Century Gothic"/>
                <a:sym typeface="Century Gothic"/>
              </a:rPr>
              <a:t>Final vs static variable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g263594db5e8_0_78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4" name="Google Shape;304;g263594db5e8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582" y="1465875"/>
            <a:ext cx="7889351" cy="50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63594db5e8_0_78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 b="1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272dd9f12_0_107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g2a272dd9f12_0_107"/>
          <p:cNvSpPr txBox="1"/>
          <p:nvPr/>
        </p:nvSpPr>
        <p:spPr>
          <a:xfrm>
            <a:off x="3046625" y="1337125"/>
            <a:ext cx="8655300" cy="5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constructor in Java is a special method that is used to </a:t>
            </a:r>
            <a:endParaRPr sz="2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initialize objects.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constructor is called when an object of a class is created. </a:t>
            </a:r>
            <a:endParaRPr sz="2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can be used to set initial values for object attributes.</a:t>
            </a:r>
            <a:endParaRPr sz="2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g2a272dd9f12_0_107"/>
          <p:cNvSpPr txBox="1"/>
          <p:nvPr/>
        </p:nvSpPr>
        <p:spPr>
          <a:xfrm>
            <a:off x="3046625" y="258075"/>
            <a:ext cx="34110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Constructor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g2a272dd9f12_0_107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4" name="Google Shape;314;g2a272dd9f12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00" y="4109775"/>
            <a:ext cx="4870750" cy="24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a272dd9f12_0_107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5b09669e7_0_228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g295b09669e7_0_228"/>
          <p:cNvSpPr txBox="1"/>
          <p:nvPr/>
        </p:nvSpPr>
        <p:spPr>
          <a:xfrm>
            <a:off x="3033875" y="917950"/>
            <a:ext cx="8655300" cy="5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two rules defined for the constructor.</a:t>
            </a:r>
            <a:endParaRPr sz="2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 name must be the same as its class name.</a:t>
            </a:r>
            <a:endParaRPr sz="2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Constructor must have no explicit return type.</a:t>
            </a:r>
            <a:endParaRPr sz="2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constructor is called </a:t>
            </a:r>
            <a:r>
              <a:rPr lang="en-US" sz="2000" b="1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"Default Constructor"</a:t>
            </a:r>
            <a:r>
              <a:rPr lang="en-US" sz="20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when it doesn't have any parameter.</a:t>
            </a:r>
            <a:endParaRPr sz="2000" b="0" i="0" u="none" strike="noStrike" cap="none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g295b09669e7_0_228"/>
          <p:cNvSpPr txBox="1"/>
          <p:nvPr/>
        </p:nvSpPr>
        <p:spPr>
          <a:xfrm>
            <a:off x="3046625" y="203950"/>
            <a:ext cx="62295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2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Rules for creating Java constructor</a:t>
            </a:r>
            <a:endParaRPr sz="28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g295b09669e7_0_228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4" name="Google Shape;324;g295b09669e7_0_228"/>
          <p:cNvPicPr preferRelativeResize="0"/>
          <p:nvPr/>
        </p:nvPicPr>
        <p:blipFill rotWithShape="1">
          <a:blip r:embed="rId3">
            <a:alphaModFix/>
          </a:blip>
          <a:srcRect t="10365" b="11514"/>
          <a:stretch/>
        </p:blipFill>
        <p:spPr>
          <a:xfrm>
            <a:off x="4215636" y="4485075"/>
            <a:ext cx="6291776" cy="18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95b09669e7_0_228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5b09669e7_0_243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g295b09669e7_0_243"/>
          <p:cNvSpPr txBox="1"/>
          <p:nvPr/>
        </p:nvSpPr>
        <p:spPr>
          <a:xfrm>
            <a:off x="3046625" y="203950"/>
            <a:ext cx="57843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 vs Method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" name="Google Shape;332;g295b09669e7_0_243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3" name="Google Shape;333;g295b09669e7_0_243"/>
          <p:cNvPicPr preferRelativeResize="0"/>
          <p:nvPr/>
        </p:nvPicPr>
        <p:blipFill rotWithShape="1">
          <a:blip r:embed="rId3">
            <a:alphaModFix/>
          </a:blip>
          <a:srcRect l="4484" t="15238" r="6013" b="6775"/>
          <a:stretch/>
        </p:blipFill>
        <p:spPr>
          <a:xfrm>
            <a:off x="2927575" y="1342150"/>
            <a:ext cx="9184201" cy="53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95b09669e7_0_243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4.2. Java Methods vs Constructor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3594db5e8_0_52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g263594db5e8_0_52"/>
          <p:cNvSpPr txBox="1"/>
          <p:nvPr/>
        </p:nvSpPr>
        <p:spPr>
          <a:xfrm>
            <a:off x="3046625" y="1337125"/>
            <a:ext cx="8655300" cy="5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It’s not required to always provide a constructor implementation in the class code.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If we don’t provide a constructor, then java provides default constructor implementation for us to use.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g263594db5e8_0_52"/>
          <p:cNvSpPr txBox="1"/>
          <p:nvPr/>
        </p:nvSpPr>
        <p:spPr>
          <a:xfrm>
            <a:off x="3046625" y="258075"/>
            <a:ext cx="52893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000" b="1">
                <a:latin typeface="Century Gothic"/>
                <a:ea typeface="Century Gothic"/>
                <a:cs typeface="Century Gothic"/>
                <a:sym typeface="Century Gothic"/>
              </a:rPr>
              <a:t>Default Constructor in Java</a:t>
            </a:r>
            <a:endParaRPr sz="30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30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g263594db5e8_0_52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3" name="Google Shape;343;g263594db5e8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975" y="3432125"/>
            <a:ext cx="7566601" cy="26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63594db5e8_0_52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4.3. Types of Constructor 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1666875" y="2984855"/>
            <a:ext cx="885825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</a:pPr>
            <a:r>
              <a:rPr lang="en-US"/>
              <a:t>LET’S GET STARTED WITH LECTURE 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3594db5e8_0_64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g263594db5e8_0_64"/>
          <p:cNvSpPr txBox="1"/>
          <p:nvPr/>
        </p:nvSpPr>
        <p:spPr>
          <a:xfrm>
            <a:off x="3046625" y="1517875"/>
            <a:ext cx="8655300" cy="5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Constructor with arguments is called parameterized constructor. Let’s look at the example of parameterized constructor in java.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g263594db5e8_0_64"/>
          <p:cNvSpPr txBox="1"/>
          <p:nvPr/>
        </p:nvSpPr>
        <p:spPr>
          <a:xfrm>
            <a:off x="3046625" y="258075"/>
            <a:ext cx="60018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600" b="1">
                <a:latin typeface="Century Gothic"/>
                <a:ea typeface="Century Gothic"/>
                <a:cs typeface="Century Gothic"/>
                <a:sym typeface="Century Gothic"/>
              </a:rPr>
              <a:t>Parameterized Constructor in Java</a:t>
            </a:r>
            <a:endParaRPr sz="26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6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6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g263594db5e8_0_64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3" name="Google Shape;353;g263594db5e8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975" y="2578000"/>
            <a:ext cx="6911174" cy="40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63594db5e8_0_64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4.3. Types of Constructor 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3f6fda0b6_0_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g2a3f6fda0b6_0_0"/>
          <p:cNvSpPr txBox="1"/>
          <p:nvPr/>
        </p:nvSpPr>
        <p:spPr>
          <a:xfrm>
            <a:off x="3033875" y="917950"/>
            <a:ext cx="8655300" cy="27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We can overload constructors like methods.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The constructor overloading can be defined as the concept of having more than one constructor with different parameters so that every constructor can perform a different task.</a:t>
            </a: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g2a3f6fda0b6_0_0"/>
          <p:cNvSpPr txBox="1"/>
          <p:nvPr/>
        </p:nvSpPr>
        <p:spPr>
          <a:xfrm>
            <a:off x="3046625" y="203950"/>
            <a:ext cx="62295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30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 Overloading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g2a3f6fda0b6_0_0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3" name="Google Shape;363;g2a3f6fda0b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200" y="2880775"/>
            <a:ext cx="7493349" cy="37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a3f6fda0b6_0_0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4.4. Constructor Overloading 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5b09669e7_0_105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0" name="Google Shape;370;g295b09669e7_0_105"/>
          <p:cNvPicPr preferRelativeResize="0"/>
          <p:nvPr/>
        </p:nvPicPr>
        <p:blipFill rotWithShape="1">
          <a:blip r:embed="rId3">
            <a:alphaModFix/>
          </a:blip>
          <a:srcRect t="10897"/>
          <a:stretch/>
        </p:blipFill>
        <p:spPr>
          <a:xfrm>
            <a:off x="3506150" y="1156850"/>
            <a:ext cx="6243775" cy="55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95b09669e7_0_105"/>
          <p:cNvSpPr txBox="1"/>
          <p:nvPr/>
        </p:nvSpPr>
        <p:spPr>
          <a:xfrm>
            <a:off x="3148550" y="305925"/>
            <a:ext cx="56724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Access modifiers</a:t>
            </a: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g295b09669e7_0_105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272dd9f12_0_117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Google Shape;378;g2a272dd9f12_0_117"/>
          <p:cNvSpPr txBox="1"/>
          <p:nvPr/>
        </p:nvSpPr>
        <p:spPr>
          <a:xfrm>
            <a:off x="2947525" y="490150"/>
            <a:ext cx="8839800" cy="6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>
                <a:latin typeface="Century Gothic"/>
                <a:ea typeface="Century Gothic"/>
                <a:cs typeface="Century Gothic"/>
                <a:sym typeface="Century Gothic"/>
              </a:rPr>
              <a:t>Java Access modifiers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The access modifiers in Java specifies the accessibility or scope of a field, method, constructor, or class.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We can change the access level of fields, constructors, methods, and class by applying the access modifier on it.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There are four types of Java access modifiers: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Private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Default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Protected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Public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g2a272dd9f12_0_117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g2a272dd9f12_0_117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272dd9f12_0_125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g2a272dd9f12_0_125"/>
          <p:cNvSpPr txBox="1"/>
          <p:nvPr/>
        </p:nvSpPr>
        <p:spPr>
          <a:xfrm>
            <a:off x="2778950" y="291100"/>
            <a:ext cx="8839800" cy="5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30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Private</a:t>
            </a: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access level of a private modifier is                                      only within the class. It cannot be accessed from outside the class.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Default</a:t>
            </a: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access level of a default modifier is only within the package. It cannot be accessed from outside the package. If you do not specify any access level, it will be the default.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Protected</a:t>
            </a: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access level of a protected modifier is within the package and outside the package through child class. If you do not make the child class, it cannot be accessed from outside the package.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</a:t>
            </a: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It can be accessed from within the class, outside the class, within the package and outside the package.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g2a272dd9f12_0_125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8" name="Google Shape;388;g2a272dd9f12_0_125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3c16ac2cc_1_8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4" name="Google Shape;394;g2a3c16ac2cc_1_8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5" name="Google Shape;395;g2a3c16ac2cc_1_8"/>
          <p:cNvPicPr preferRelativeResize="0"/>
          <p:nvPr/>
        </p:nvPicPr>
        <p:blipFill rotWithShape="1">
          <a:blip r:embed="rId3">
            <a:alphaModFix/>
          </a:blip>
          <a:srcRect b="1999"/>
          <a:stretch/>
        </p:blipFill>
        <p:spPr>
          <a:xfrm>
            <a:off x="3019150" y="1802550"/>
            <a:ext cx="8829977" cy="3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a3c16ac2cc_1_8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3c16ac2cc_1_22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g2a3c16ac2cc_1_22"/>
          <p:cNvSpPr txBox="1"/>
          <p:nvPr/>
        </p:nvSpPr>
        <p:spPr>
          <a:xfrm>
            <a:off x="2947525" y="490150"/>
            <a:ext cx="8839800" cy="6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>
                <a:latin typeface="Century Gothic"/>
                <a:ea typeface="Century Gothic"/>
                <a:cs typeface="Century Gothic"/>
                <a:sym typeface="Century Gothic"/>
              </a:rPr>
              <a:t>Four pillars of Java</a:t>
            </a:r>
            <a:endParaRPr sz="24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OOPS moves around its four most important pillars.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They are: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Inheritance,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Polymorphism,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Abstraction,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Encapsulation.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g2a3c16ac2cc_1_22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4" name="Google Shape;404;g2a3c16ac2cc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500" y="2169050"/>
            <a:ext cx="4420949" cy="40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a3c16ac2cc_1_22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3594db5e8_0_15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g263594db5e8_0_15"/>
          <p:cNvSpPr txBox="1"/>
          <p:nvPr/>
        </p:nvSpPr>
        <p:spPr>
          <a:xfrm>
            <a:off x="2947525" y="490150"/>
            <a:ext cx="8839800" cy="3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>
                <a:latin typeface="Century Gothic"/>
                <a:ea typeface="Century Gothic"/>
                <a:cs typeface="Century Gothic"/>
                <a:sym typeface="Century Gothic"/>
              </a:rPr>
              <a:t>Encapsulation in Java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Encapsulation is a mechanism to bundle the data and code acting on the data together as a single unit.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There are two steps to achieve encapsulation in Java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declare the variable of a class as </a:t>
            </a:r>
            <a:r>
              <a:rPr lang="en-US" sz="2200" b="1">
                <a:latin typeface="Century Gothic"/>
                <a:ea typeface="Century Gothic"/>
                <a:cs typeface="Century Gothic"/>
                <a:sym typeface="Century Gothic"/>
              </a:rPr>
              <a:t>private</a:t>
            </a:r>
            <a:endParaRPr sz="22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Provide a Public </a:t>
            </a:r>
            <a:r>
              <a:rPr lang="en-US" sz="2200" b="1">
                <a:latin typeface="Century Gothic"/>
                <a:ea typeface="Century Gothic"/>
                <a:cs typeface="Century Gothic"/>
                <a:sym typeface="Century Gothic"/>
              </a:rPr>
              <a:t>setter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-US" sz="2200" b="1">
                <a:latin typeface="Century Gothic"/>
                <a:ea typeface="Century Gothic"/>
                <a:cs typeface="Century Gothic"/>
                <a:sym typeface="Century Gothic"/>
              </a:rPr>
              <a:t>getter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method to modify and view the values of the variables.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g263594db5e8_0_15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3" name="Google Shape;413;g263594db5e8_0_15"/>
          <p:cNvPicPr preferRelativeResize="0"/>
          <p:nvPr/>
        </p:nvPicPr>
        <p:blipFill rotWithShape="1">
          <a:blip r:embed="rId3">
            <a:alphaModFix/>
          </a:blip>
          <a:srcRect l="4306" t="18759" b="10263"/>
          <a:stretch/>
        </p:blipFill>
        <p:spPr>
          <a:xfrm>
            <a:off x="4713400" y="4423475"/>
            <a:ext cx="5558225" cy="21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63594db5e8_0_15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3594db5e8_0_43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g263594db5e8_0_43"/>
          <p:cNvSpPr txBox="1"/>
          <p:nvPr/>
        </p:nvSpPr>
        <p:spPr>
          <a:xfrm>
            <a:off x="2936875" y="624250"/>
            <a:ext cx="8839800" cy="5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>
                <a:latin typeface="Century Gothic"/>
                <a:ea typeface="Century Gothic"/>
                <a:cs typeface="Century Gothic"/>
                <a:sym typeface="Century Gothic"/>
              </a:rPr>
              <a:t>Getters and Setters </a:t>
            </a:r>
            <a:endParaRPr sz="30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30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200" b="1">
                <a:latin typeface="Century Gothic"/>
                <a:ea typeface="Century Gothic"/>
                <a:cs typeface="Century Gothic"/>
                <a:sym typeface="Century Gothic"/>
              </a:rPr>
              <a:t>Getter in Java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: Getter returns the value (accessors), it returns the value of data type int, String, double, float, etc. For the program’s convenience, the getter starts with the word “</a:t>
            </a:r>
            <a:r>
              <a:rPr lang="en-US" sz="2200" b="1">
                <a:latin typeface="Century Gothic"/>
                <a:ea typeface="Century Gothic"/>
                <a:cs typeface="Century Gothic"/>
                <a:sym typeface="Century Gothic"/>
              </a:rPr>
              <a:t>get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” followed by the variable name.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200" b="1">
                <a:latin typeface="Century Gothic"/>
                <a:ea typeface="Century Gothic"/>
                <a:cs typeface="Century Gothic"/>
                <a:sym typeface="Century Gothic"/>
              </a:rPr>
              <a:t>Setter in Java: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While Setter sets or updates the value (mutators). It sets the value for any variable used in a class’s programs. and starts with the word “</a:t>
            </a:r>
            <a:r>
              <a:rPr lang="en-US" sz="2200" b="1">
                <a:latin typeface="Century Gothic"/>
                <a:ea typeface="Century Gothic"/>
                <a:cs typeface="Century Gothic"/>
                <a:sym typeface="Century Gothic"/>
              </a:rPr>
              <a:t>set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” followed by the variable name.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g263594db5e8_0_43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g263594db5e8_0_43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3594db5e8_0_25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8" name="Google Shape;428;g263594db5e8_0_25"/>
          <p:cNvSpPr txBox="1"/>
          <p:nvPr/>
        </p:nvSpPr>
        <p:spPr>
          <a:xfrm>
            <a:off x="2979425" y="149900"/>
            <a:ext cx="8839800" cy="1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>
                <a:latin typeface="Century Gothic"/>
                <a:ea typeface="Century Gothic"/>
                <a:cs typeface="Century Gothic"/>
                <a:sym typeface="Century Gothic"/>
              </a:rPr>
              <a:t>Implementing Encapsulation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>
                <a:latin typeface="Century Gothic"/>
                <a:ea typeface="Century Gothic"/>
                <a:cs typeface="Century Gothic"/>
                <a:sym typeface="Century Gothic"/>
              </a:rPr>
              <a:t>Person Class:</a:t>
            </a:r>
            <a:endParaRPr sz="24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g263594db5e8_0_25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0" name="Google Shape;430;g263594db5e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525" y="1850025"/>
            <a:ext cx="6375576" cy="4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63594db5e8_0_25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4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7.2. Implementation of Encapsulation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938013" y="1991469"/>
            <a:ext cx="9756000" cy="22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Century Gothic"/>
              <a:buNone/>
            </a:pPr>
            <a:r>
              <a:rPr lang="en-US" sz="4800" b="1">
                <a:solidFill>
                  <a:schemeClr val="accent6"/>
                </a:solidFill>
              </a:rPr>
              <a:t>Class and objects in Java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3594db5e8_0_34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7" name="Google Shape;437;g263594db5e8_0_34"/>
          <p:cNvSpPr txBox="1"/>
          <p:nvPr/>
        </p:nvSpPr>
        <p:spPr>
          <a:xfrm>
            <a:off x="2979425" y="149900"/>
            <a:ext cx="8839800" cy="1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>
                <a:latin typeface="Century Gothic"/>
                <a:ea typeface="Century Gothic"/>
                <a:cs typeface="Century Gothic"/>
                <a:sym typeface="Century Gothic"/>
              </a:rPr>
              <a:t>Driver Class:</a:t>
            </a:r>
            <a:endParaRPr sz="24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g263594db5e8_0_34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9" name="Google Shape;439;g263594db5e8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300" y="1630300"/>
            <a:ext cx="6548949" cy="4824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263594db5e8_0_34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g295b2afd864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8100" y="1361350"/>
            <a:ext cx="7769450" cy="51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272dd9f12_0_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g2a272dd9f12_0_0"/>
          <p:cNvSpPr txBox="1"/>
          <p:nvPr/>
        </p:nvSpPr>
        <p:spPr>
          <a:xfrm>
            <a:off x="3148575" y="140225"/>
            <a:ext cx="28293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classes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g2a272dd9f12_0_0"/>
          <p:cNvSpPr txBox="1"/>
          <p:nvPr/>
        </p:nvSpPr>
        <p:spPr>
          <a:xfrm>
            <a:off x="3212975" y="1748013"/>
            <a:ext cx="8280000" cy="3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A class is a collection of objects that have similar characteristics, behaviours, and attributes.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19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Class is not a real world entity. It is just a template or blueprint or prototype from which objects are created.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19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Class does not occupy memory.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19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Class is a group of variables of different data types and group of methods.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23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Char char="○"/>
            </a:pPr>
            <a:endParaRPr sz="15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g2a272dd9f12_0_0"/>
          <p:cNvSpPr/>
          <p:nvPr/>
        </p:nvSpPr>
        <p:spPr>
          <a:xfrm>
            <a:off x="3426475" y="5666502"/>
            <a:ext cx="2384100" cy="609900"/>
          </a:xfrm>
          <a:prstGeom prst="rect">
            <a:avLst/>
          </a:prstGeom>
          <a:solidFill>
            <a:srgbClr val="F1DA7E"/>
          </a:solidFill>
          <a:ln w="25400" cap="flat" cmpd="sng">
            <a:solidFill>
              <a:srgbClr val="1212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Modifiers(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</a:t>
            </a:r>
            <a:r>
              <a:rPr lang="en-US" sz="1400" i="0" u="none" strike="noStrike" cap="non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400" i="0" u="none" strike="noStrike" cap="none">
              <a:solidFill>
                <a:srgbClr val="19191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g2a272dd9f12_0_0"/>
          <p:cNvSpPr/>
          <p:nvPr/>
        </p:nvSpPr>
        <p:spPr>
          <a:xfrm>
            <a:off x="6160925" y="5663701"/>
            <a:ext cx="2384100" cy="597300"/>
          </a:xfrm>
          <a:prstGeom prst="rect">
            <a:avLst/>
          </a:prstGeom>
          <a:solidFill>
            <a:srgbClr val="F1DA7E"/>
          </a:solidFill>
          <a:ln w="25400" cap="flat" cmpd="sng">
            <a:solidFill>
              <a:srgbClr val="1212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Keyword (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</a:t>
            </a:r>
            <a:r>
              <a:rPr lang="en-US" sz="1400" i="0" u="none" strike="noStrike" cap="non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400" i="0" u="none" strike="noStrike" cap="none">
              <a:solidFill>
                <a:srgbClr val="19191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g2a272dd9f12_0_0"/>
          <p:cNvSpPr/>
          <p:nvPr/>
        </p:nvSpPr>
        <p:spPr>
          <a:xfrm>
            <a:off x="9059854" y="5663701"/>
            <a:ext cx="2374200" cy="576300"/>
          </a:xfrm>
          <a:prstGeom prst="rect">
            <a:avLst/>
          </a:prstGeom>
          <a:solidFill>
            <a:srgbClr val="F1DA7E"/>
          </a:solidFill>
          <a:ln w="25400" cap="flat" cmpd="sng">
            <a:solidFill>
              <a:srgbClr val="1212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Name(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</a:t>
            </a:r>
            <a:r>
              <a:rPr lang="en-US" sz="1400" i="0" u="none" strike="noStrike" cap="non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400" i="0" u="none" strike="noStrike" cap="none">
              <a:solidFill>
                <a:srgbClr val="19191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g2a272dd9f12_0_0"/>
          <p:cNvSpPr txBox="1"/>
          <p:nvPr/>
        </p:nvSpPr>
        <p:spPr>
          <a:xfrm>
            <a:off x="2887500" y="854225"/>
            <a:ext cx="641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74C0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“Class is the basis of all Computation in Java”</a:t>
            </a:r>
            <a:endParaRPr sz="1600" b="1">
              <a:solidFill>
                <a:srgbClr val="74C044"/>
              </a:solidFill>
            </a:endParaRPr>
          </a:p>
        </p:txBody>
      </p:sp>
      <p:sp>
        <p:nvSpPr>
          <p:cNvPr id="130" name="Google Shape;130;g2a272dd9f12_0_0"/>
          <p:cNvSpPr txBox="1"/>
          <p:nvPr/>
        </p:nvSpPr>
        <p:spPr>
          <a:xfrm>
            <a:off x="28025" y="77350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5b09669e7_0_82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g295b09669e7_0_82"/>
          <p:cNvSpPr txBox="1"/>
          <p:nvPr/>
        </p:nvSpPr>
        <p:spPr>
          <a:xfrm>
            <a:off x="3048000" y="1193475"/>
            <a:ext cx="8425800" cy="6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Modifiers: 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class can be public or has default access.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keyword: 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keyword is used to create a class.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name: 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name should begin with an initial letter (capitalized by convention).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Superclass(if any): 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name of the class’s parent (superclass), if any, preceded by the keyword extends. A class can only extend (subclass) one parent.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Interfaces(if any):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class can implement more than one interface.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Body: </a:t>
            </a:r>
            <a:r>
              <a:rPr lang="en-US" sz="21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class body is surrounded by braces, { }.</a:t>
            </a: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g295b09669e7_0_82"/>
          <p:cNvSpPr txBox="1"/>
          <p:nvPr/>
        </p:nvSpPr>
        <p:spPr>
          <a:xfrm>
            <a:off x="3148625" y="291750"/>
            <a:ext cx="53964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entury Gothic"/>
                <a:ea typeface="Century Gothic"/>
                <a:cs typeface="Century Gothic"/>
                <a:sym typeface="Century Gothic"/>
              </a:rPr>
              <a:t>Components of Java Class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g295b09669e7_0_82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1.2. Components in Java Class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5b09669e7_0_97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4" name="Google Shape;144;g295b09669e7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8800" y="1334025"/>
            <a:ext cx="7618565" cy="52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95b09669e7_0_97"/>
          <p:cNvSpPr txBox="1"/>
          <p:nvPr/>
        </p:nvSpPr>
        <p:spPr>
          <a:xfrm>
            <a:off x="3148550" y="305925"/>
            <a:ext cx="56724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declaration in Java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g295b09669e7_0_97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1.3. Class Declaration in java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272dd9f12_0_41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g2a272dd9f12_0_41"/>
          <p:cNvSpPr txBox="1"/>
          <p:nvPr/>
        </p:nvSpPr>
        <p:spPr>
          <a:xfrm>
            <a:off x="3046625" y="798300"/>
            <a:ext cx="8655300" cy="5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object in Java is a basic unit of Object-Oriented </a:t>
            </a: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Programming and represents real-life entities.</a:t>
            </a: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object consists of : </a:t>
            </a: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entury Gothic"/>
              <a:buChar char="●"/>
            </a:pPr>
            <a:r>
              <a:rPr lang="en-US" sz="19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State:</a:t>
            </a: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It is represented by attributes of an object. It also reflects the properties of an object.</a:t>
            </a: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entury Gothic"/>
              <a:buChar char="●"/>
            </a:pPr>
            <a:r>
              <a:rPr lang="en-US" sz="19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Behavior</a:t>
            </a: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It is represented by the methods of an object. It also reflects the response of an object with other objects.</a:t>
            </a: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entury Gothic"/>
              <a:buChar char="●"/>
            </a:pPr>
            <a:r>
              <a:rPr lang="en-US" sz="19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Identity</a:t>
            </a:r>
            <a:r>
              <a:rPr lang="en-US" sz="19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It gives a unique name to an object and enables one object to interact with other objects.</a:t>
            </a:r>
            <a:endParaRPr sz="19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g2a272dd9f12_0_41"/>
          <p:cNvSpPr txBox="1"/>
          <p:nvPr/>
        </p:nvSpPr>
        <p:spPr>
          <a:xfrm>
            <a:off x="3046625" y="203950"/>
            <a:ext cx="28293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objects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g2a272dd9f12_0_41"/>
          <p:cNvPicPr preferRelativeResize="0"/>
          <p:nvPr/>
        </p:nvPicPr>
        <p:blipFill rotWithShape="1">
          <a:blip r:embed="rId3">
            <a:alphaModFix/>
          </a:blip>
          <a:srcRect l="3906" t="17802" r="3740" b="17388"/>
          <a:stretch/>
        </p:blipFill>
        <p:spPr>
          <a:xfrm>
            <a:off x="3875150" y="4815525"/>
            <a:ext cx="7482626" cy="17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a272dd9f12_0_41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1.4. Java Object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5b09669e7_0_117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g295b09669e7_0_117"/>
          <p:cNvSpPr txBox="1"/>
          <p:nvPr/>
        </p:nvSpPr>
        <p:spPr>
          <a:xfrm>
            <a:off x="3046625" y="1328675"/>
            <a:ext cx="8655300" cy="5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For example: Let us suppose there is a class name as planet than Earth and Venus can be its object.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Use the new operator to construct objects.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Give each object a unique name (like variables).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295b09669e7_0_117"/>
          <p:cNvSpPr txBox="1"/>
          <p:nvPr/>
        </p:nvSpPr>
        <p:spPr>
          <a:xfrm>
            <a:off x="3046625" y="203950"/>
            <a:ext cx="28293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objects</a:t>
            </a:r>
            <a:endParaRPr sz="3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295b09669e7_0_117"/>
          <p:cNvSpPr/>
          <p:nvPr/>
        </p:nvSpPr>
        <p:spPr>
          <a:xfrm>
            <a:off x="3528575" y="3429000"/>
            <a:ext cx="5574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Scanner in = </a:t>
            </a:r>
            <a:r>
              <a:rPr lang="en-US" sz="2100" b="1" i="0" u="none" strike="noStrike" cap="none">
                <a:solidFill>
                  <a:srgbClr val="0033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</a:t>
            </a:r>
            <a:r>
              <a:rPr lang="en-US" sz="21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Scanner(System.in);</a:t>
            </a:r>
            <a:endParaRPr sz="21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g295b09669e7_0_117"/>
          <p:cNvSpPr/>
          <p:nvPr/>
        </p:nvSpPr>
        <p:spPr>
          <a:xfrm flipH="1">
            <a:off x="8693400" y="3429000"/>
            <a:ext cx="831600" cy="39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540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400" b="0" i="0" u="none" strike="noStrike" cap="none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295b09669e7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774" y="4003400"/>
            <a:ext cx="4509000" cy="27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95b09669e7_0_117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1.4. Java Object</a:t>
            </a:r>
            <a:endParaRPr sz="4095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tinental World 16x9">
  <a:themeElements>
    <a:clrScheme name="Continental_16x9">
      <a:dk1>
        <a:srgbClr val="545454"/>
      </a:dk1>
      <a:lt1>
        <a:srgbClr val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7606</Words>
  <Application>Microsoft Office PowerPoint</Application>
  <PresentationFormat>Widescreen</PresentationFormat>
  <Paragraphs>1329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Century Gothic</vt:lpstr>
      <vt:lpstr>Playfair Display ExtraBold</vt:lpstr>
      <vt:lpstr>Arial</vt:lpstr>
      <vt:lpstr>Calibri</vt:lpstr>
      <vt:lpstr>Continental World 16x9</vt:lpstr>
      <vt:lpstr>Object Oriented Programming and Design   WEEK 4 – Class and Objects in Java</vt:lpstr>
      <vt:lpstr>PowerPoint Presentation</vt:lpstr>
      <vt:lpstr>LET’S GET STARTED WITH LECTURE 4</vt:lpstr>
      <vt:lpstr>Class and objects in 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and Design   WEEK 4 – Class and Objects in Java</dc:title>
  <dc:creator>dell</dc:creator>
  <cp:lastModifiedBy>Shah, Sumit</cp:lastModifiedBy>
  <cp:revision>1</cp:revision>
  <dcterms:created xsi:type="dcterms:W3CDTF">2019-10-23T12:39:44Z</dcterms:created>
  <dcterms:modified xsi:type="dcterms:W3CDTF">2024-01-08T08:42:38Z</dcterms:modified>
</cp:coreProperties>
</file>